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68" r:id="rId7"/>
    <p:sldId id="269" r:id="rId8"/>
    <p:sldId id="270" r:id="rId9"/>
    <p:sldId id="271" r:id="rId10"/>
    <p:sldId id="272" r:id="rId11"/>
    <p:sldId id="274" r:id="rId12"/>
    <p:sldId id="275" r:id="rId13"/>
    <p:sldId id="261" r:id="rId14"/>
    <p:sldId id="276" r:id="rId15"/>
    <p:sldId id="262" r:id="rId16"/>
    <p:sldId id="264" r:id="rId17"/>
    <p:sldId id="265" r:id="rId18"/>
    <p:sldId id="273" r:id="rId19"/>
    <p:sldId id="277" r:id="rId20"/>
    <p:sldId id="278" r:id="rId2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11764-AF51-C656-5776-3ACAA95324B0}" v="20" dt="2019-11-18T21:45:12.988"/>
    <p1510:client id="{F77EDBEE-2A74-D7F7-7CBD-4F50BF9C8AEF}" v="6" dt="2019-11-22T08:55:45.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5A139EC-3F22-4AB1-BDB3-0E1BA6342376}" type="datetimeFigureOut">
              <a:rPr lang="nl-NL" smtClean="0"/>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4980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5A139EC-3F22-4AB1-BDB3-0E1BA6342376}" type="datetimeFigureOut">
              <a:rPr lang="nl-NL" smtClean="0"/>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353390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5A139EC-3F22-4AB1-BDB3-0E1BA6342376}" type="datetimeFigureOut">
              <a:rPr lang="nl-NL" smtClean="0"/>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201900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5A139EC-3F22-4AB1-BDB3-0E1BA6342376}" type="datetimeFigureOut">
              <a:rPr lang="nl-NL" smtClean="0"/>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296807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5A139EC-3F22-4AB1-BDB3-0E1BA6342376}" type="datetimeFigureOut">
              <a:rPr lang="nl-NL" smtClean="0"/>
              <a:t>22-11-2019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20381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5A139EC-3F22-4AB1-BDB3-0E1BA6342376}" type="datetimeFigureOut">
              <a:rPr lang="nl-NL" smtClean="0"/>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286351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5A139EC-3F22-4AB1-BDB3-0E1BA6342376}" type="datetimeFigureOut">
              <a:rPr lang="nl-NL" smtClean="0"/>
              <a:t>22-11-2019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390090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5A139EC-3F22-4AB1-BDB3-0E1BA6342376}" type="datetimeFigureOut">
              <a:rPr lang="nl-NL" smtClean="0"/>
              <a:t>22-11-2019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31442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5A139EC-3F22-4AB1-BDB3-0E1BA6342376}" type="datetimeFigureOut">
              <a:rPr lang="nl-NL" smtClean="0"/>
              <a:t>22-11-2019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104157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5A139EC-3F22-4AB1-BDB3-0E1BA6342376}" type="datetimeFigureOut">
              <a:rPr lang="nl-NL" smtClean="0"/>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33258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5A139EC-3F22-4AB1-BDB3-0E1BA6342376}" type="datetimeFigureOut">
              <a:rPr lang="nl-NL" smtClean="0"/>
              <a:t>22-11-2019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A89D8D7-E7BF-4C70-B408-70316C73B603}" type="slidenum">
              <a:rPr lang="nl-NL" smtClean="0"/>
              <a:t>‹nr.›</a:t>
            </a:fld>
            <a:endParaRPr lang="nl-NL"/>
          </a:p>
        </p:txBody>
      </p:sp>
    </p:spTree>
    <p:extLst>
      <p:ext uri="{BB962C8B-B14F-4D97-AF65-F5344CB8AC3E}">
        <p14:creationId xmlns:p14="http://schemas.microsoft.com/office/powerpoint/2010/main" val="294018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139EC-3F22-4AB1-BDB3-0E1BA6342376}" type="datetimeFigureOut">
              <a:rPr lang="nl-NL" smtClean="0"/>
              <a:t>22-11-2019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9D8D7-E7BF-4C70-B408-70316C73B603}" type="slidenum">
              <a:rPr lang="nl-NL" smtClean="0"/>
              <a:t>‹nr.›</a:t>
            </a:fld>
            <a:endParaRPr lang="nl-NL"/>
          </a:p>
        </p:txBody>
      </p:sp>
    </p:spTree>
    <p:extLst>
      <p:ext uri="{BB962C8B-B14F-4D97-AF65-F5344CB8AC3E}">
        <p14:creationId xmlns:p14="http://schemas.microsoft.com/office/powerpoint/2010/main" val="418025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nl.wikipedia.org/wiki/Cytokinine" TargetMode="External"/><Relationship Id="rId2" Type="http://schemas.openxmlformats.org/officeDocument/2006/relationships/hyperlink" Target="https://nl.wikipedia.org/wiki/Zaadknop" TargetMode="External"/><Relationship Id="rId1" Type="http://schemas.openxmlformats.org/officeDocument/2006/relationships/slideLayout" Target="../slideLayouts/slideLayout7.xml"/><Relationship Id="rId6" Type="http://schemas.openxmlformats.org/officeDocument/2006/relationships/hyperlink" Target="https://nl.wikipedia.org/wiki/Zaadmantel" TargetMode="External"/><Relationship Id="rId5" Type="http://schemas.openxmlformats.org/officeDocument/2006/relationships/hyperlink" Target="https://nl.wikipedia.org/wiki/Auxine" TargetMode="External"/><Relationship Id="rId4" Type="http://schemas.openxmlformats.org/officeDocument/2006/relationships/hyperlink" Target="https://nl.wikipedia.org/wiki/Gibberelli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nchor="ctr">
            <a:normAutofit/>
          </a:bodyPr>
          <a:lstStyle/>
          <a:p>
            <a:r>
              <a:rPr lang="nl-NL" dirty="0"/>
              <a:t>Bloemen, vruchten zaden</a:t>
            </a:r>
          </a:p>
        </p:txBody>
      </p:sp>
      <p:pic>
        <p:nvPicPr>
          <p:cNvPr id="4" name="Afbeelding 4" descr="Afbeelding met fruit, voedsel&#10;&#10;Beschrijving is gegenereerd met zeer hoge betrouwbaarheid">
            <a:extLst>
              <a:ext uri="{FF2B5EF4-FFF2-40B4-BE49-F238E27FC236}">
                <a16:creationId xmlns:a16="http://schemas.microsoft.com/office/drawing/2014/main" id="{8AB53CF3-23DF-4AF3-958C-2EC34412060B}"/>
              </a:ext>
            </a:extLst>
          </p:cNvPr>
          <p:cNvPicPr>
            <a:picLocks noChangeAspect="1"/>
          </p:cNvPicPr>
          <p:nvPr/>
        </p:nvPicPr>
        <p:blipFill rotWithShape="1">
          <a:blip r:embed="rId2"/>
          <a:srcRect l="15211" r="25230" b="5"/>
          <a:stretch/>
        </p:blipFill>
        <p:spPr>
          <a:xfrm>
            <a:off x="457200" y="1600200"/>
            <a:ext cx="4038600" cy="4525963"/>
          </a:xfrm>
          <a:prstGeom prst="rect">
            <a:avLst/>
          </a:prstGeom>
          <a:noFill/>
        </p:spPr>
      </p:pic>
      <p:sp>
        <p:nvSpPr>
          <p:cNvPr id="3" name="Ondertitel 2"/>
          <p:cNvSpPr>
            <a:spLocks noGrp="1"/>
          </p:cNvSpPr>
          <p:nvPr>
            <p:ph sz="half" idx="2"/>
          </p:nvPr>
        </p:nvSpPr>
        <p:spPr>
          <a:xfrm>
            <a:off x="4648200" y="1600200"/>
            <a:ext cx="4038600" cy="4525963"/>
          </a:xfrm>
          <a:prstGeom prst="rect">
            <a:avLst/>
          </a:prstGeom>
        </p:spPr>
        <p:txBody>
          <a:bodyPr>
            <a:normAutofit/>
          </a:bodyPr>
          <a:lstStyle/>
          <a:p>
            <a:r>
              <a:rPr lang="nl-NL" dirty="0"/>
              <a:t>Les 3</a:t>
            </a:r>
          </a:p>
        </p:txBody>
      </p:sp>
    </p:spTree>
    <p:extLst>
      <p:ext uri="{BB962C8B-B14F-4D97-AF65-F5344CB8AC3E}">
        <p14:creationId xmlns:p14="http://schemas.microsoft.com/office/powerpoint/2010/main" val="422410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14300" y="666750"/>
            <a:ext cx="8615363" cy="3349700"/>
          </a:xfrm>
          <a:prstGeom prst="rect">
            <a:avLst/>
          </a:prstGeom>
        </p:spPr>
        <p:txBody>
          <a:bodyPr wrap="square">
            <a:spAutoFit/>
          </a:bodyPr>
          <a:lstStyle/>
          <a:p>
            <a:pPr algn="ctr"/>
            <a:r>
              <a:rPr lang="nl-NL" sz="2000" b="1" spc="-13" dirty="0">
                <a:effectLst/>
                <a:latin typeface="Arial" panose="020B0604020202020204" pitchFamily="34" charset="0"/>
                <a:cs typeface="Arial" panose="020B0604020202020204" pitchFamily="34" charset="0"/>
              </a:rPr>
              <a:t>Vruchttype</a:t>
            </a:r>
            <a:endParaRPr lang="nl-NL" sz="2000" b="1" dirty="0">
              <a:latin typeface="Arial" panose="020B0604020202020204" pitchFamily="34" charset="0"/>
              <a:cs typeface="Arial" panose="020B0604020202020204" pitchFamily="34" charset="0"/>
            </a:endParaRPr>
          </a:p>
          <a:p>
            <a:r>
              <a:rPr lang="nl-NL" sz="2000" spc="-3" dirty="0">
                <a:effectLst/>
                <a:latin typeface="Arial" panose="020B0604020202020204" pitchFamily="34" charset="0"/>
                <a:cs typeface="Arial" panose="020B0604020202020204" pitchFamily="34" charset="0"/>
              </a:rPr>
              <a:t>Droge vruchten </a:t>
            </a:r>
            <a:br>
              <a:rPr lang="nl-NL" sz="2000" dirty="0">
                <a:effectLst/>
                <a:latin typeface="Arial" panose="020B0604020202020204" pitchFamily="34" charset="0"/>
                <a:cs typeface="Arial" panose="020B0604020202020204" pitchFamily="34" charset="0"/>
              </a:rPr>
            </a:br>
            <a:endParaRPr lang="nl-NL" sz="2000" dirty="0">
              <a:effectLst/>
              <a:latin typeface="Arial" panose="020B0604020202020204" pitchFamily="34" charset="0"/>
              <a:cs typeface="Arial" panose="020B0604020202020204" pitchFamily="34" charset="0"/>
            </a:endParaRPr>
          </a:p>
          <a:p>
            <a:r>
              <a:rPr lang="nl-NL" sz="2000" b="1" spc="-3" dirty="0" err="1">
                <a:effectLst/>
                <a:latin typeface="Arial" panose="020B0604020202020204" pitchFamily="34" charset="0"/>
                <a:cs typeface="Arial" panose="020B0604020202020204" pitchFamily="34" charset="0"/>
              </a:rPr>
              <a:t>Eenzadige</a:t>
            </a:r>
            <a:r>
              <a:rPr lang="nl-NL" sz="2000" b="1" spc="-3" dirty="0">
                <a:effectLst/>
                <a:latin typeface="Arial" panose="020B0604020202020204" pitchFamily="34" charset="0"/>
                <a:cs typeface="Arial" panose="020B0604020202020204" pitchFamily="34" charset="0"/>
              </a:rPr>
              <a:t> en niet openspringen</a:t>
            </a:r>
            <a:br>
              <a:rPr lang="nl-NL" sz="2000" dirty="0">
                <a:effectLst/>
                <a:latin typeface="Arial" panose="020B0604020202020204" pitchFamily="34" charset="0"/>
                <a:cs typeface="Arial" panose="020B0604020202020204" pitchFamily="34" charset="0"/>
              </a:rPr>
            </a:br>
            <a:r>
              <a:rPr lang="nl-NL" sz="2000" dirty="0">
                <a:effectLst/>
                <a:latin typeface="Arial" panose="020B0604020202020204" pitchFamily="34" charset="0"/>
                <a:cs typeface="Arial" panose="020B0604020202020204" pitchFamily="34" charset="0"/>
              </a:rPr>
              <a:t>- </a:t>
            </a:r>
            <a:r>
              <a:rPr lang="nl-NL" sz="2000" b="1" spc="-3" dirty="0">
                <a:effectLst/>
                <a:latin typeface="Arial" panose="020B0604020202020204" pitchFamily="34" charset="0"/>
                <a:cs typeface="Arial" panose="020B0604020202020204" pitchFamily="34" charset="0"/>
              </a:rPr>
              <a:t>Graanvrucht</a:t>
            </a:r>
            <a:r>
              <a:rPr lang="nl-NL" sz="2000" spc="-3" dirty="0">
                <a:latin typeface="Arial" panose="020B0604020202020204" pitchFamily="34" charset="0"/>
                <a:cs typeface="Arial" panose="020B0604020202020204" pitchFamily="34" charset="0"/>
              </a:rPr>
              <a:t> </a:t>
            </a:r>
            <a:r>
              <a:rPr lang="nl-NL" sz="2000" spc="-6" dirty="0">
                <a:effectLst/>
                <a:latin typeface="Arial" panose="020B0604020202020204" pitchFamily="34" charset="0"/>
                <a:cs typeface="Arial" panose="020B0604020202020204" pitchFamily="34" charset="0"/>
              </a:rPr>
              <a:t>(</a:t>
            </a:r>
            <a:r>
              <a:rPr lang="nl-NL" sz="2000" spc="-6" dirty="0" err="1">
                <a:effectLst/>
                <a:latin typeface="Arial" panose="020B0604020202020204" pitchFamily="34" charset="0"/>
                <a:cs typeface="Arial" panose="020B0604020202020204" pitchFamily="34" charset="0"/>
              </a:rPr>
              <a:t>caryopsis</a:t>
            </a:r>
            <a:r>
              <a:rPr lang="nl-NL" sz="2000" spc="-6" dirty="0">
                <a:effectLst/>
                <a:latin typeface="Arial" panose="020B0604020202020204" pitchFamily="34" charset="0"/>
                <a:cs typeface="Arial" panose="020B0604020202020204" pitchFamily="34" charset="0"/>
              </a:rPr>
              <a:t>):</a:t>
            </a:r>
            <a:r>
              <a:rPr lang="nl-NL" sz="2000" spc="-1" dirty="0">
                <a:effectLst/>
                <a:latin typeface="Arial" panose="020B0604020202020204" pitchFamily="34" charset="0"/>
                <a:cs typeface="Arial" panose="020B0604020202020204" pitchFamily="34" charset="0"/>
              </a:rPr>
              <a:t>Vruchtwand met de zaadhuid vergroeid en veelal omgeven door een schudblad (kafje)(grassen) </a:t>
            </a:r>
            <a:br>
              <a:rPr lang="nl-NL" sz="2000" dirty="0">
                <a:effectLst/>
                <a:latin typeface="Arial" panose="020B0604020202020204" pitchFamily="34" charset="0"/>
                <a:cs typeface="Arial" panose="020B0604020202020204" pitchFamily="34" charset="0"/>
              </a:rPr>
            </a:br>
            <a:r>
              <a:rPr lang="nl-NL" sz="2000" dirty="0">
                <a:effectLst/>
                <a:latin typeface="Arial" panose="020B0604020202020204" pitchFamily="34" charset="0"/>
                <a:cs typeface="Arial" panose="020B0604020202020204" pitchFamily="34" charset="0"/>
              </a:rPr>
              <a:t>- </a:t>
            </a:r>
            <a:r>
              <a:rPr lang="nl-NL" sz="2000" b="1" spc="9" dirty="0">
                <a:effectLst/>
                <a:latin typeface="Arial" panose="020B0604020202020204" pitchFamily="34" charset="0"/>
                <a:cs typeface="Arial" panose="020B0604020202020204" pitchFamily="34" charset="0"/>
              </a:rPr>
              <a:t>Dopvrucht</a:t>
            </a:r>
            <a:r>
              <a:rPr lang="nl-NL" sz="2000" b="1" spc="9" dirty="0">
                <a:latin typeface="Arial" panose="020B0604020202020204" pitchFamily="34" charset="0"/>
                <a:cs typeface="Arial" panose="020B0604020202020204" pitchFamily="34" charset="0"/>
              </a:rPr>
              <a:t>: </a:t>
            </a:r>
            <a:r>
              <a:rPr lang="nl-NL" sz="2000" spc="-1" dirty="0">
                <a:effectLst/>
                <a:latin typeface="Arial" panose="020B0604020202020204" pitchFamily="34" charset="0"/>
                <a:cs typeface="Arial" panose="020B0604020202020204" pitchFamily="34" charset="0"/>
              </a:rPr>
              <a:t>Vruchtwand en zaadhuid niet vergroeid, ontstaan meestal uit 1hokkig vruchtbeginsel </a:t>
            </a:r>
            <a:r>
              <a:rPr lang="nl-NL" sz="2000" spc="-5" dirty="0">
                <a:effectLst/>
                <a:latin typeface="Arial" panose="020B0604020202020204" pitchFamily="34" charset="0"/>
                <a:cs typeface="Arial" panose="020B0604020202020204" pitchFamily="34" charset="0"/>
              </a:rPr>
              <a:t>(</a:t>
            </a:r>
            <a:r>
              <a:rPr lang="nl-NL" sz="2000" spc="-5" dirty="0" err="1">
                <a:effectLst/>
                <a:latin typeface="Arial" panose="020B0604020202020204" pitchFamily="34" charset="0"/>
                <a:cs typeface="Arial" panose="020B0604020202020204" pitchFamily="34" charset="0"/>
              </a:rPr>
              <a:t>zonnebloem,paardenbloem,boterbloem</a:t>
            </a:r>
            <a:r>
              <a:rPr lang="nl-NL" sz="2000" spc="-5" dirty="0">
                <a:effectLst/>
                <a:latin typeface="Arial" panose="020B0604020202020204" pitchFamily="34" charset="0"/>
                <a:cs typeface="Arial" panose="020B0604020202020204" pitchFamily="34" charset="0"/>
              </a:rPr>
              <a:t>) </a:t>
            </a:r>
            <a:br>
              <a:rPr lang="nl-NL" sz="2000" dirty="0">
                <a:effectLst/>
                <a:latin typeface="Arial" panose="020B0604020202020204" pitchFamily="34" charset="0"/>
                <a:cs typeface="Arial" panose="020B0604020202020204" pitchFamily="34" charset="0"/>
              </a:rPr>
            </a:br>
            <a:r>
              <a:rPr lang="nl-NL" sz="2000" dirty="0">
                <a:effectLst/>
                <a:latin typeface="Arial" panose="020B0604020202020204" pitchFamily="34" charset="0"/>
                <a:cs typeface="Arial" panose="020B0604020202020204" pitchFamily="34" charset="0"/>
              </a:rPr>
              <a:t>- </a:t>
            </a:r>
            <a:r>
              <a:rPr lang="nl-NL" sz="2000" b="1" spc="-16" dirty="0">
                <a:effectLst/>
                <a:latin typeface="Arial" panose="020B0604020202020204" pitchFamily="34" charset="0"/>
                <a:cs typeface="Arial" panose="020B0604020202020204" pitchFamily="34" charset="0"/>
              </a:rPr>
              <a:t>Noot</a:t>
            </a:r>
            <a:r>
              <a:rPr lang="nl-NL" sz="2000" b="1" spc="-16" dirty="0">
                <a:latin typeface="Arial" panose="020B0604020202020204" pitchFamily="34" charset="0"/>
                <a:cs typeface="Arial" panose="020B0604020202020204" pitchFamily="34" charset="0"/>
              </a:rPr>
              <a:t>: </a:t>
            </a:r>
            <a:r>
              <a:rPr lang="nl-NL" sz="2000" spc="-3" dirty="0">
                <a:effectLst/>
                <a:latin typeface="Arial" panose="020B0604020202020204" pitchFamily="34" charset="0"/>
                <a:cs typeface="Arial" panose="020B0604020202020204" pitchFamily="34" charset="0"/>
              </a:rPr>
              <a:t>Vruchtwand is 1 of </a:t>
            </a:r>
            <a:r>
              <a:rPr lang="nl-NL" sz="2000" spc="-3" dirty="0" err="1">
                <a:effectLst/>
                <a:latin typeface="Arial" panose="020B0604020202020204" pitchFamily="34" charset="0"/>
                <a:cs typeface="Arial" panose="020B0604020202020204" pitchFamily="34" charset="0"/>
              </a:rPr>
              <a:t>meerhokkig</a:t>
            </a:r>
            <a:r>
              <a:rPr lang="nl-NL" sz="2000" spc="-3" dirty="0">
                <a:effectLst/>
                <a:latin typeface="Arial" panose="020B0604020202020204" pitchFamily="34" charset="0"/>
                <a:cs typeface="Arial" panose="020B0604020202020204" pitchFamily="34" charset="0"/>
              </a:rPr>
              <a:t> (kastanje, beuk, eik, walnoot, hazelnoot</a:t>
            </a:r>
            <a:endParaRPr lang="nl-NL" sz="1167" spc="-3" dirty="0"/>
          </a:p>
          <a:p>
            <a:endParaRPr lang="nl-NL" sz="1167" dirty="0">
              <a:effectLst/>
            </a:endParaRPr>
          </a:p>
        </p:txBody>
      </p:sp>
      <p:pic>
        <p:nvPicPr>
          <p:cNvPr id="2" name="Afbeelding 1" descr="zaden en vruchten samenvatting.pdf - Google Chrome"/>
          <p:cNvPicPr>
            <a:picLocks noChangeAspect="1"/>
          </p:cNvPicPr>
          <p:nvPr/>
        </p:nvPicPr>
        <p:blipFill rotWithShape="1">
          <a:blip r:embed="rId2">
            <a:extLst>
              <a:ext uri="{28A0092B-C50C-407E-A947-70E740481C1C}">
                <a14:useLocalDpi xmlns:a14="http://schemas.microsoft.com/office/drawing/2010/main" val="0"/>
              </a:ext>
            </a:extLst>
          </a:blip>
          <a:srcRect l="25477" t="31059" r="24404" b="27245"/>
          <a:stretch/>
        </p:blipFill>
        <p:spPr>
          <a:xfrm>
            <a:off x="2195736" y="3668486"/>
            <a:ext cx="6120679" cy="3063536"/>
          </a:xfrm>
          <a:prstGeom prst="rect">
            <a:avLst/>
          </a:prstGeom>
        </p:spPr>
      </p:pic>
    </p:spTree>
    <p:extLst>
      <p:ext uri="{BB962C8B-B14F-4D97-AF65-F5344CB8AC3E}">
        <p14:creationId xmlns:p14="http://schemas.microsoft.com/office/powerpoint/2010/main" val="48396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0" y="692696"/>
            <a:ext cx="875506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descr="zaden en vruchten samenvatting.pdf - Google Chrome"/>
          <p:cNvPicPr>
            <a:picLocks noChangeAspect="1"/>
          </p:cNvPicPr>
          <p:nvPr/>
        </p:nvPicPr>
        <p:blipFill rotWithShape="1">
          <a:blip r:embed="rId3">
            <a:extLst>
              <a:ext uri="{28A0092B-C50C-407E-A947-70E740481C1C}">
                <a14:useLocalDpi xmlns:a14="http://schemas.microsoft.com/office/drawing/2010/main" val="0"/>
              </a:ext>
            </a:extLst>
          </a:blip>
          <a:srcRect l="26309" t="26652" r="26428" b="25068"/>
          <a:stretch/>
        </p:blipFill>
        <p:spPr>
          <a:xfrm>
            <a:off x="2627783" y="3284984"/>
            <a:ext cx="5376073" cy="3304186"/>
          </a:xfrm>
          <a:prstGeom prst="rect">
            <a:avLst/>
          </a:prstGeom>
        </p:spPr>
      </p:pic>
    </p:spTree>
    <p:extLst>
      <p:ext uri="{BB962C8B-B14F-4D97-AF65-F5344CB8AC3E}">
        <p14:creationId xmlns:p14="http://schemas.microsoft.com/office/powerpoint/2010/main" val="112870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15311" y="-304801"/>
            <a:ext cx="8064062" cy="7540526"/>
          </a:xfrm>
          <a:prstGeom prst="rect">
            <a:avLst/>
          </a:prstGeom>
        </p:spPr>
        <p:txBody>
          <a:bodyPr wrap="square">
            <a:spAutoFit/>
          </a:bodyPr>
          <a:lstStyle/>
          <a:p>
            <a:pPr algn="ctr"/>
            <a:endParaRPr lang="nl-NL" spc="1" dirty="0"/>
          </a:p>
          <a:p>
            <a:pPr algn="ctr"/>
            <a:endParaRPr lang="nl-NL" spc="1" dirty="0"/>
          </a:p>
          <a:p>
            <a:pPr algn="ctr"/>
            <a:endParaRPr lang="nl-NL" spc="1" dirty="0"/>
          </a:p>
          <a:p>
            <a:pPr algn="ctr"/>
            <a:endParaRPr lang="nl-NL" sz="2000" spc="1" dirty="0">
              <a:latin typeface="Arial" panose="020B0604020202020204" pitchFamily="34" charset="0"/>
              <a:cs typeface="Arial" panose="020B0604020202020204" pitchFamily="34" charset="0"/>
            </a:endParaRPr>
          </a:p>
          <a:p>
            <a:pPr algn="ctr"/>
            <a:r>
              <a:rPr lang="nl-NL" sz="2000" b="1" spc="1" dirty="0">
                <a:latin typeface="Arial" panose="020B0604020202020204" pitchFamily="34" charset="0"/>
                <a:cs typeface="Arial" panose="020B0604020202020204" pitchFamily="34" charset="0"/>
              </a:rPr>
              <a:t>Vlezige vruchten </a:t>
            </a:r>
            <a:br>
              <a:rPr lang="nl-NL" sz="2000" spc="1" dirty="0">
                <a:latin typeface="Arial" panose="020B0604020202020204" pitchFamily="34" charset="0"/>
                <a:cs typeface="Arial" panose="020B0604020202020204" pitchFamily="34" charset="0"/>
              </a:rPr>
            </a:br>
            <a:endParaRPr lang="nl-NL" sz="2000" spc="1" dirty="0">
              <a:latin typeface="Arial" panose="020B0604020202020204" pitchFamily="34" charset="0"/>
              <a:cs typeface="Arial" panose="020B0604020202020204" pitchFamily="34" charset="0"/>
            </a:endParaRPr>
          </a:p>
          <a:p>
            <a:r>
              <a:rPr lang="nl-NL" sz="2000" spc="-7" dirty="0">
                <a:latin typeface="Arial" panose="020B0604020202020204" pitchFamily="34" charset="0"/>
                <a:cs typeface="Arial" panose="020B0604020202020204" pitchFamily="34" charset="0"/>
              </a:rPr>
              <a:t>- </a:t>
            </a:r>
            <a:r>
              <a:rPr lang="nl-NL" sz="2000" b="1" spc="-7" dirty="0">
                <a:latin typeface="Arial" panose="020B0604020202020204" pitchFamily="34" charset="0"/>
                <a:cs typeface="Arial" panose="020B0604020202020204" pitchFamily="34" charset="0"/>
              </a:rPr>
              <a:t>Bes</a:t>
            </a:r>
            <a:r>
              <a:rPr lang="nl-NL" sz="2000" dirty="0">
                <a:latin typeface="Arial" panose="020B0604020202020204" pitchFamily="34" charset="0"/>
                <a:cs typeface="Arial" panose="020B0604020202020204" pitchFamily="34" charset="0"/>
              </a:rPr>
              <a:t>: </a:t>
            </a:r>
            <a:r>
              <a:rPr lang="nl-NL" sz="2000" spc="-5" dirty="0">
                <a:latin typeface="Arial" panose="020B0604020202020204" pitchFamily="34" charset="0"/>
                <a:cs typeface="Arial" panose="020B0604020202020204" pitchFamily="34" charset="0"/>
              </a:rPr>
              <a:t>zaden zitten vrij in het vruchtmoes (soms vloeibaar) </a:t>
            </a:r>
            <a:r>
              <a:rPr lang="nl-NL" sz="2000" spc="3" dirty="0">
                <a:latin typeface="Arial" panose="020B0604020202020204" pitchFamily="34" charset="0"/>
                <a:cs typeface="Arial" panose="020B0604020202020204" pitchFamily="34" charset="0"/>
              </a:rPr>
              <a:t>(tomaat, druif, banaan, meloen, komkommer) </a:t>
            </a:r>
          </a:p>
          <a:p>
            <a:endParaRPr lang="nl-NL" sz="2000" spc="3" dirty="0">
              <a:latin typeface="Arial" panose="020B0604020202020204" pitchFamily="34" charset="0"/>
              <a:cs typeface="Arial" panose="020B0604020202020204" pitchFamily="34" charset="0"/>
            </a:endParaRPr>
          </a:p>
          <a:p>
            <a:r>
              <a:rPr lang="nl-NL" sz="2000" spc="-15" dirty="0">
                <a:latin typeface="Arial" panose="020B0604020202020204" pitchFamily="34" charset="0"/>
                <a:cs typeface="Arial" panose="020B0604020202020204" pitchFamily="34" charset="0"/>
              </a:rPr>
              <a:t>-</a:t>
            </a:r>
            <a:r>
              <a:rPr lang="nl-NL" sz="2000" b="1" spc="-15" dirty="0">
                <a:latin typeface="Arial" panose="020B0604020202020204" pitchFamily="34" charset="0"/>
                <a:cs typeface="Arial" panose="020B0604020202020204" pitchFamily="34" charset="0"/>
              </a:rPr>
              <a:t> Citrusvrucht</a:t>
            </a:r>
            <a:r>
              <a:rPr lang="nl-NL" sz="2000" spc="-5" dirty="0">
                <a:latin typeface="Arial" panose="020B0604020202020204" pitchFamily="34" charset="0"/>
                <a:cs typeface="Arial" panose="020B0604020202020204" pitchFamily="34" charset="0"/>
              </a:rPr>
              <a:t>: leerachtige kleurige, etherische oliën bevattende dunne </a:t>
            </a:r>
            <a:r>
              <a:rPr lang="nl-NL" sz="2000" spc="-5" dirty="0" err="1">
                <a:latin typeface="Arial" panose="020B0604020202020204" pitchFamily="34" charset="0"/>
                <a:cs typeface="Arial" panose="020B0604020202020204" pitchFamily="34" charset="0"/>
              </a:rPr>
              <a:t>buitenlaag</a:t>
            </a:r>
            <a:r>
              <a:rPr lang="nl-NL" sz="2000" spc="-5" dirty="0">
                <a:latin typeface="Arial" panose="020B0604020202020204" pitchFamily="34" charset="0"/>
                <a:cs typeface="Arial" panose="020B0604020202020204" pitchFamily="34" charset="0"/>
              </a:rPr>
              <a:t> sponzige witte geurloze en smaakloze middenlaag </a:t>
            </a:r>
            <a:r>
              <a:rPr lang="nl-NL" sz="2000" spc="-1" dirty="0">
                <a:latin typeface="Arial" panose="020B0604020202020204" pitchFamily="34" charset="0"/>
                <a:cs typeface="Arial" panose="020B0604020202020204" pitchFamily="34" charset="0"/>
              </a:rPr>
              <a:t>en de vliezige binnenlaag bevat de </a:t>
            </a:r>
            <a:r>
              <a:rPr lang="nl-NL" sz="2000" spc="-1" dirty="0" err="1">
                <a:latin typeface="Arial" panose="020B0604020202020204" pitchFamily="34" charset="0"/>
                <a:cs typeface="Arial" panose="020B0604020202020204" pitchFamily="34" charset="0"/>
              </a:rPr>
              <a:t>sapzakjes</a:t>
            </a:r>
            <a:endParaRPr lang="nl-NL" sz="2000" spc="-1" dirty="0">
              <a:latin typeface="Arial" panose="020B0604020202020204" pitchFamily="34" charset="0"/>
              <a:cs typeface="Arial" panose="020B0604020202020204" pitchFamily="34" charset="0"/>
            </a:endParaRPr>
          </a:p>
          <a:p>
            <a:br>
              <a:rPr lang="nl-NL" sz="20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 </a:t>
            </a:r>
            <a:r>
              <a:rPr lang="nl-NL" sz="2000" b="1" spc="-15" dirty="0">
                <a:latin typeface="Arial" panose="020B0604020202020204" pitchFamily="34" charset="0"/>
                <a:cs typeface="Arial" panose="020B0604020202020204" pitchFamily="34" charset="0"/>
              </a:rPr>
              <a:t>Steenvruchten: </a:t>
            </a:r>
            <a:r>
              <a:rPr lang="nl-NL" sz="2000" spc="-3" dirty="0">
                <a:latin typeface="Arial" panose="020B0604020202020204" pitchFamily="34" charset="0"/>
                <a:cs typeface="Arial" panose="020B0604020202020204" pitchFamily="34" charset="0"/>
              </a:rPr>
              <a:t>vlezig </a:t>
            </a:r>
            <a:r>
              <a:rPr lang="nl-NL" sz="2000" spc="-3" dirty="0" err="1">
                <a:latin typeface="Arial" panose="020B0604020202020204" pitchFamily="34" charset="0"/>
                <a:cs typeface="Arial" panose="020B0604020202020204" pitchFamily="34" charset="0"/>
              </a:rPr>
              <a:t>mesocarp</a:t>
            </a:r>
            <a:r>
              <a:rPr lang="nl-NL" sz="2000" spc="-3" dirty="0">
                <a:latin typeface="Arial" panose="020B0604020202020204" pitchFamily="34" charset="0"/>
                <a:cs typeface="Arial" panose="020B0604020202020204" pitchFamily="34" charset="0"/>
              </a:rPr>
              <a:t> en hard </a:t>
            </a:r>
            <a:r>
              <a:rPr lang="nl-NL" sz="2000" spc="-3" dirty="0" err="1">
                <a:latin typeface="Arial" panose="020B0604020202020204" pitchFamily="34" charset="0"/>
                <a:cs typeface="Arial" panose="020B0604020202020204" pitchFamily="34" charset="0"/>
              </a:rPr>
              <a:t>endocarp</a:t>
            </a:r>
            <a:r>
              <a:rPr lang="nl-NL" sz="2000" spc="-3" dirty="0">
                <a:latin typeface="Arial" panose="020B0604020202020204" pitchFamily="34" charset="0"/>
                <a:cs typeface="Arial" panose="020B0604020202020204" pitchFamily="34" charset="0"/>
              </a:rPr>
              <a:t>) </a:t>
            </a:r>
            <a:r>
              <a:rPr lang="nl-NL" sz="2000" spc="9" dirty="0">
                <a:latin typeface="Arial" panose="020B0604020202020204" pitchFamily="34" charset="0"/>
                <a:cs typeface="Arial" panose="020B0604020202020204" pitchFamily="34" charset="0"/>
              </a:rPr>
              <a:t>enkelvoudig (kers, perzik, pruim, </a:t>
            </a:r>
            <a:r>
              <a:rPr lang="nl-NL" sz="2000" spc="9" dirty="0" err="1">
                <a:latin typeface="Arial" panose="020B0604020202020204" pitchFamily="34" charset="0"/>
                <a:cs typeface="Arial" panose="020B0604020202020204" pitchFamily="34" charset="0"/>
              </a:rPr>
              <a:t>nectarin</a:t>
            </a:r>
            <a:r>
              <a:rPr lang="nl-NL" sz="2000" spc="9" dirty="0">
                <a:latin typeface="Arial" panose="020B0604020202020204" pitchFamily="34" charset="0"/>
                <a:cs typeface="Arial" panose="020B0604020202020204" pitchFamily="34" charset="0"/>
              </a:rPr>
              <a:t>, mango) </a:t>
            </a:r>
            <a:r>
              <a:rPr lang="nl-NL" sz="2000" spc="-13" dirty="0">
                <a:latin typeface="Arial" panose="020B0604020202020204" pitchFamily="34" charset="0"/>
                <a:cs typeface="Arial" panose="020B0604020202020204" pitchFamily="34" charset="0"/>
              </a:rPr>
              <a:t>samengesteld (vlier, hulst)</a:t>
            </a:r>
          </a:p>
          <a:p>
            <a:endParaRPr lang="nl-NL" sz="2000" spc="-13" dirty="0">
              <a:latin typeface="Arial" panose="020B0604020202020204" pitchFamily="34" charset="0"/>
              <a:cs typeface="Arial" panose="020B0604020202020204" pitchFamily="34" charset="0"/>
            </a:endParaRPr>
          </a:p>
          <a:p>
            <a:r>
              <a:rPr lang="nl-NL" sz="2000" spc="-3" dirty="0">
                <a:latin typeface="Arial" panose="020B0604020202020204" pitchFamily="34" charset="0"/>
                <a:cs typeface="Arial" panose="020B0604020202020204" pitchFamily="34" charset="0"/>
              </a:rPr>
              <a:t>- </a:t>
            </a:r>
            <a:r>
              <a:rPr lang="nl-NL" sz="2000" b="1" spc="-3" dirty="0">
                <a:latin typeface="Arial" panose="020B0604020202020204" pitchFamily="34" charset="0"/>
                <a:cs typeface="Arial" panose="020B0604020202020204" pitchFamily="34" charset="0"/>
              </a:rPr>
              <a:t>Pitvruchten</a:t>
            </a:r>
            <a:r>
              <a:rPr lang="nl-NL" sz="2000" spc="11" dirty="0">
                <a:latin typeface="Arial" panose="020B0604020202020204" pitchFamily="34" charset="0"/>
                <a:cs typeface="Arial" panose="020B0604020202020204" pitchFamily="34" charset="0"/>
              </a:rPr>
              <a:t>: </a:t>
            </a:r>
            <a:r>
              <a:rPr lang="nl-NL" sz="2000" spc="-7" dirty="0" err="1">
                <a:latin typeface="Arial" panose="020B0604020202020204" pitchFamily="34" charset="0"/>
                <a:cs typeface="Arial" panose="020B0604020202020204" pitchFamily="34" charset="0"/>
              </a:rPr>
              <a:t>endocarp</a:t>
            </a:r>
            <a:r>
              <a:rPr lang="nl-NL" sz="2000" spc="-7" dirty="0">
                <a:latin typeface="Arial" panose="020B0604020202020204" pitchFamily="34" charset="0"/>
                <a:cs typeface="Arial" panose="020B0604020202020204" pitchFamily="34" charset="0"/>
              </a:rPr>
              <a:t> rond de zaden is leerachtig (klokhuis), het </a:t>
            </a:r>
            <a:r>
              <a:rPr lang="nl-NL" sz="2000" spc="-7" dirty="0" err="1">
                <a:latin typeface="Arial" panose="020B0604020202020204" pitchFamily="34" charset="0"/>
                <a:cs typeface="Arial" panose="020B0604020202020204" pitchFamily="34" charset="0"/>
              </a:rPr>
              <a:t>mesocarp</a:t>
            </a:r>
            <a:r>
              <a:rPr lang="nl-NL" sz="2000" spc="-7" dirty="0">
                <a:latin typeface="Arial" panose="020B0604020202020204" pitchFamily="34" charset="0"/>
                <a:cs typeface="Arial" panose="020B0604020202020204" pitchFamily="34" charset="0"/>
              </a:rPr>
              <a:t> vormt het vruchtvlees en de schil </a:t>
            </a:r>
            <a:r>
              <a:rPr lang="nl-NL" sz="2000" spc="-5" dirty="0">
                <a:latin typeface="Arial" panose="020B0604020202020204" pitchFamily="34" charset="0"/>
                <a:cs typeface="Arial" panose="020B0604020202020204" pitchFamily="34" charset="0"/>
              </a:rPr>
              <a:t>(</a:t>
            </a:r>
            <a:r>
              <a:rPr lang="nl-NL" sz="2000" spc="-5" dirty="0" err="1">
                <a:latin typeface="Arial" panose="020B0604020202020204" pitchFamily="34" charset="0"/>
                <a:cs typeface="Arial" panose="020B0604020202020204" pitchFamily="34" charset="0"/>
              </a:rPr>
              <a:t>exocarp</a:t>
            </a:r>
            <a:r>
              <a:rPr lang="nl-NL" sz="2000" spc="-5" dirty="0">
                <a:latin typeface="Arial" panose="020B0604020202020204" pitchFamily="34" charset="0"/>
                <a:cs typeface="Arial" panose="020B0604020202020204" pitchFamily="34" charset="0"/>
              </a:rPr>
              <a:t>) is zeer dun. (appel, peer)</a:t>
            </a:r>
          </a:p>
          <a:p>
            <a:pPr marL="285750" indent="-285750">
              <a:buFontTx/>
              <a:buChar char="-"/>
            </a:pPr>
            <a:endParaRPr lang="nl-NL" sz="2000" spc="-5" dirty="0">
              <a:latin typeface="Arial" panose="020B0604020202020204" pitchFamily="34" charset="0"/>
              <a:cs typeface="Arial" panose="020B0604020202020204" pitchFamily="34" charset="0"/>
            </a:endParaRPr>
          </a:p>
          <a:p>
            <a:pPr marL="285750" indent="-285750">
              <a:buFontTx/>
              <a:buChar char="-"/>
            </a:pPr>
            <a:endParaRPr lang="nl-NL" spc="-5" dirty="0"/>
          </a:p>
          <a:p>
            <a:pPr marL="285750" indent="-285750">
              <a:buFontTx/>
              <a:buChar char="-"/>
            </a:pPr>
            <a:endParaRPr lang="nl-NL" spc="-5" dirty="0"/>
          </a:p>
          <a:p>
            <a:pPr marL="285750" indent="-285750">
              <a:buFontTx/>
              <a:buChar char="-"/>
            </a:pPr>
            <a:endParaRPr lang="nl-NL" spc="-5" dirty="0"/>
          </a:p>
          <a:p>
            <a:pPr marL="285750" indent="-285750">
              <a:buFontTx/>
              <a:buChar char="-"/>
            </a:pPr>
            <a:endParaRPr lang="nl-NL" spc="-5" dirty="0"/>
          </a:p>
          <a:p>
            <a:pPr marL="285750" indent="-285750">
              <a:buFontTx/>
              <a:buChar char="-"/>
            </a:pPr>
            <a:endParaRPr lang="nl-NL" dirty="0"/>
          </a:p>
        </p:txBody>
      </p:sp>
    </p:spTree>
    <p:extLst>
      <p:ext uri="{BB962C8B-B14F-4D97-AF65-F5344CB8AC3E}">
        <p14:creationId xmlns:p14="http://schemas.microsoft.com/office/powerpoint/2010/main" val="345391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5536" y="116632"/>
            <a:ext cx="7632848" cy="6922921"/>
          </a:xfrm>
          <a:prstGeom prst="rect">
            <a:avLst/>
          </a:prstGeom>
        </p:spPr>
        <p:txBody>
          <a:bodyPr wrap="square">
            <a:spAutoFit/>
          </a:bodyPr>
          <a:lstStyle/>
          <a:p>
            <a:pPr>
              <a:lnSpc>
                <a:spcPct val="115000"/>
              </a:lnSpc>
              <a:spcAft>
                <a:spcPts val="800"/>
              </a:spcAft>
            </a:pPr>
            <a:r>
              <a:rPr lang="nl-NL" sz="2800" b="1" dirty="0">
                <a:effectLst/>
                <a:latin typeface="Arial" panose="020B0604020202020204" pitchFamily="34" charset="0"/>
                <a:ea typeface="Times New Roman" panose="02020603050405020304" pitchFamily="18" charset="0"/>
                <a:cs typeface="Arial" panose="020B0604020202020204" pitchFamily="34" charset="0"/>
              </a:rPr>
              <a:t>Fasen in de vruchtontwikkeling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Eerste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dirty="0">
                <a:latin typeface="Arial" panose="020B0604020202020204" pitchFamily="34" charset="0"/>
                <a:ea typeface="Times New Roman" panose="02020603050405020304" pitchFamily="18" charset="0"/>
                <a:cs typeface="Arial" panose="020B0604020202020204" pitchFamily="34" charset="0"/>
              </a:rPr>
              <a:t>Ontwikkelen  </a:t>
            </a:r>
            <a:r>
              <a:rPr lang="nl-NL"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tooltip="Zaadknop"/>
              </a:rPr>
              <a:t>zaadknoppen</a:t>
            </a:r>
            <a:r>
              <a:rPr lang="nl-NL" dirty="0">
                <a:latin typeface="Arial" panose="020B0604020202020204" pitchFamily="34" charset="0"/>
                <a:ea typeface="Times New Roman" panose="02020603050405020304" pitchFamily="18" charset="0"/>
                <a:cs typeface="Arial" panose="020B0604020202020204" pitchFamily="34" charset="0"/>
              </a:rPr>
              <a:t>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Uitgroeien bloembodem.</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De zaadknoppen produceren het groeihormoon </a:t>
            </a:r>
            <a:r>
              <a:rPr lang="nl-NL" u="sng"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3" tooltip="Cytokinine"/>
              </a:rPr>
              <a:t>cytokinine</a:t>
            </a:r>
            <a:r>
              <a:rPr lang="nl-NL" dirty="0">
                <a:latin typeface="Arial" panose="020B0604020202020204" pitchFamily="34" charset="0"/>
                <a:ea typeface="Times New Roman" panose="02020603050405020304" pitchFamily="18" charset="0"/>
                <a:cs typeface="Arial" panose="020B0604020202020204" pitchFamily="34" charset="0"/>
              </a:rPr>
              <a:t>.(celdeling)</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nl-NL"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Tweede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dirty="0">
                <a:latin typeface="Arial" panose="020B0604020202020204" pitchFamily="34" charset="0"/>
                <a:ea typeface="Times New Roman" panose="02020603050405020304" pitchFamily="18" charset="0"/>
                <a:cs typeface="Arial" panose="020B0604020202020204" pitchFamily="34" charset="0"/>
              </a:rPr>
              <a:t>Vrucht is al in grootte toegenomen.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Het  zaad gaat andere hormonen produceren.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Afhankelijk van de soort zijn dit </a:t>
            </a:r>
            <a:r>
              <a:rPr lang="nl-NL"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tooltip="Gibberelline"/>
              </a:rPr>
              <a:t>gibberellinezuur</a:t>
            </a:r>
            <a:r>
              <a:rPr lang="nl-NL" dirty="0">
                <a:latin typeface="Arial" panose="020B0604020202020204" pitchFamily="34" charset="0"/>
                <a:ea typeface="Times New Roman" panose="02020603050405020304" pitchFamily="18" charset="0"/>
                <a:cs typeface="Arial" panose="020B0604020202020204" pitchFamily="34" charset="0"/>
              </a:rPr>
              <a:t> of </a:t>
            </a:r>
            <a:r>
              <a:rPr lang="nl-NL"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tooltip="Auxine"/>
              </a:rPr>
              <a:t>auxine</a:t>
            </a:r>
            <a:r>
              <a:rPr lang="nl-NL" dirty="0">
                <a:latin typeface="Arial" panose="020B0604020202020204" pitchFamily="34" charset="0"/>
                <a:ea typeface="Times New Roman" panose="02020603050405020304" pitchFamily="18" charset="0"/>
                <a:cs typeface="Arial" panose="020B0604020202020204" pitchFamily="34" charset="0"/>
              </a:rPr>
              <a:t>. (Vergroten van de cellen)</a:t>
            </a:r>
          </a:p>
          <a:p>
            <a:pPr>
              <a:lnSpc>
                <a:spcPct val="115000"/>
              </a:lnSpc>
              <a:spcAft>
                <a:spcPts val="800"/>
              </a:spcAft>
            </a:pPr>
            <a:endParaRPr lang="nl-NL"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Derde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dirty="0">
                <a:latin typeface="Arial" panose="020B0604020202020204" pitchFamily="34" charset="0"/>
                <a:ea typeface="Times New Roman" panose="02020603050405020304" pitchFamily="18" charset="0"/>
                <a:cs typeface="Arial" panose="020B0604020202020204" pitchFamily="34" charset="0"/>
              </a:rPr>
              <a:t>Het vruchtbeginsel begint al echte vorm aan te nemen. </a:t>
            </a:r>
            <a:br>
              <a:rPr lang="nl-NL" dirty="0">
                <a:latin typeface="Arial" panose="020B0604020202020204" pitchFamily="34" charset="0"/>
                <a:ea typeface="Times New Roman" panose="02020603050405020304" pitchFamily="18" charset="0"/>
                <a:cs typeface="Arial" panose="020B0604020202020204" pitchFamily="34" charset="0"/>
              </a:rPr>
            </a:br>
            <a:r>
              <a:rPr lang="nl-NL" dirty="0">
                <a:latin typeface="Arial" panose="020B0604020202020204" pitchFamily="34" charset="0"/>
                <a:ea typeface="Times New Roman" panose="02020603050405020304" pitchFamily="18" charset="0"/>
                <a:cs typeface="Arial" panose="020B0604020202020204" pitchFamily="34" charset="0"/>
              </a:rPr>
              <a:t>De zaadjes binnen in het fruit zijn al echte zaden geworden en hebben een gedroogde </a:t>
            </a:r>
            <a:r>
              <a:rPr lang="nl-NL"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tooltip="Zaadmantel"/>
              </a:rPr>
              <a:t>zaadmantel</a:t>
            </a:r>
            <a:endParaRPr lang="nl-NL" dirty="0"/>
          </a:p>
          <a:p>
            <a:pPr>
              <a:lnSpc>
                <a:spcPct val="115000"/>
              </a:lnSpc>
              <a:spcAft>
                <a:spcPts val="800"/>
              </a:spcAft>
            </a:pPr>
            <a:endParaRPr lang="nl-NL"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553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3118" y="342901"/>
            <a:ext cx="8425543" cy="3130793"/>
          </a:xfrm>
          <a:prstGeom prst="rect">
            <a:avLst/>
          </a:prstGeom>
        </p:spPr>
        <p:txBody>
          <a:bodyPr wrap="square">
            <a:spAutoFit/>
          </a:bodyPr>
          <a:lstStyle/>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Vierde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Het fruit volgroeid, maar de vrucht is nog steeds zuur, melig, groen en hard. </a:t>
            </a:r>
            <a:br>
              <a:rPr lang="nl-NL" sz="2000" dirty="0">
                <a:latin typeface="Arial" panose="020B0604020202020204" pitchFamily="34" charset="0"/>
                <a:ea typeface="Times New Roman" panose="02020603050405020304" pitchFamily="18" charset="0"/>
                <a:cs typeface="Arial" panose="020B0604020202020204" pitchFamily="34" charset="0"/>
              </a:rPr>
            </a:br>
            <a:r>
              <a:rPr lang="nl-NL" sz="2000" dirty="0">
                <a:latin typeface="Arial" panose="020B0604020202020204" pitchFamily="34" charset="0"/>
                <a:ea typeface="Times New Roman" panose="02020603050405020304" pitchFamily="18" charset="0"/>
                <a:cs typeface="Arial" panose="020B0604020202020204" pitchFamily="34" charset="0"/>
              </a:rPr>
              <a:t>Het fruit is nog niet rijp. </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b="1" dirty="0">
                <a:effectLst/>
                <a:latin typeface="Arial" panose="020B0604020202020204" pitchFamily="34" charset="0"/>
                <a:ea typeface="Times New Roman" panose="02020603050405020304" pitchFamily="18" charset="0"/>
                <a:cs typeface="Arial" panose="020B0604020202020204" pitchFamily="34" charset="0"/>
              </a:rPr>
              <a:t>Vijfde stadium</a:t>
            </a:r>
            <a:endParaRPr lang="nl-NL"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sz="2000" dirty="0">
                <a:latin typeface="Arial" panose="020B0604020202020204" pitchFamily="34" charset="0"/>
                <a:ea typeface="Times New Roman" panose="02020603050405020304" pitchFamily="18" charset="0"/>
                <a:cs typeface="Arial" panose="020B0604020202020204" pitchFamily="34" charset="0"/>
              </a:rPr>
              <a:t>Ethyleen zorgt voor de verhoogde productie van bepaalde enzymen. </a:t>
            </a:r>
            <a:br>
              <a:rPr lang="nl-NL" sz="2000" dirty="0">
                <a:latin typeface="Arial" panose="020B0604020202020204" pitchFamily="34" charset="0"/>
                <a:ea typeface="Times New Roman" panose="02020603050405020304" pitchFamily="18" charset="0"/>
                <a:cs typeface="Arial" panose="020B0604020202020204" pitchFamily="34" charset="0"/>
              </a:rPr>
            </a:br>
            <a:r>
              <a:rPr lang="nl-NL" sz="2000" dirty="0">
                <a:latin typeface="Arial" panose="020B0604020202020204" pitchFamily="34" charset="0"/>
                <a:ea typeface="Times New Roman" panose="02020603050405020304" pitchFamily="18" charset="0"/>
                <a:cs typeface="Arial" panose="020B0604020202020204" pitchFamily="34" charset="0"/>
              </a:rPr>
              <a:t>Zuur deeltjes worden afgebroken. </a:t>
            </a:r>
            <a:br>
              <a:rPr lang="nl-NL" sz="2000" dirty="0">
                <a:latin typeface="Arial" panose="020B0604020202020204" pitchFamily="34" charset="0"/>
                <a:ea typeface="Times New Roman" panose="02020603050405020304" pitchFamily="18" charset="0"/>
                <a:cs typeface="Arial" panose="020B0604020202020204" pitchFamily="34" charset="0"/>
              </a:rPr>
            </a:br>
            <a:r>
              <a:rPr lang="nl-NL" sz="2000" dirty="0">
                <a:latin typeface="Arial" panose="020B0604020202020204" pitchFamily="34" charset="0"/>
                <a:ea typeface="Times New Roman" panose="02020603050405020304" pitchFamily="18" charset="0"/>
                <a:cs typeface="Arial" panose="020B0604020202020204" pitchFamily="34" charset="0"/>
              </a:rPr>
              <a:t>Zetmeel wordt omgezet in suikers. Water wordt opgenomen</a:t>
            </a:r>
            <a:r>
              <a:rPr lang="nl-NL" dirty="0">
                <a:latin typeface="Arial" panose="020B0604020202020204" pitchFamily="34" charset="0"/>
                <a:ea typeface="Times New Roman" panose="02020603050405020304" pitchFamily="18" charset="0"/>
                <a:cs typeface="Arial" panose="020B0604020202020204" pitchFamily="34" charset="0"/>
              </a:rPr>
              <a:t>. </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55775" y="3894316"/>
            <a:ext cx="4363457" cy="2640723"/>
          </a:xfrm>
          <a:prstGeom prst="rect">
            <a:avLst/>
          </a:prstGeom>
        </p:spPr>
      </p:pic>
    </p:spTree>
    <p:extLst>
      <p:ext uri="{BB962C8B-B14F-4D97-AF65-F5344CB8AC3E}">
        <p14:creationId xmlns:p14="http://schemas.microsoft.com/office/powerpoint/2010/main" val="275969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77500" lnSpcReduction="20000"/>
          </a:bodyPr>
          <a:lstStyle/>
          <a:p>
            <a:r>
              <a:rPr lang="nl-NL" dirty="0"/>
              <a:t>Een kiemplantje kan alleen uitgroeien tot een volwassen plant als het genoeg licht, water en voedingsstoffen krijgt.</a:t>
            </a:r>
          </a:p>
          <a:p>
            <a:endParaRPr lang="nl-NL" dirty="0"/>
          </a:p>
          <a:p>
            <a:r>
              <a:rPr lang="nl-NL" dirty="0"/>
              <a:t>Vogels en andere dieren eten vruchten zoals eikels en beukennootjes. De vogels verteren de vruchten en poepen de zaden uit. Op deze manier vindt er dierverspreiding plaats van zaden.</a:t>
            </a:r>
          </a:p>
          <a:p>
            <a:endParaRPr lang="nl-NL" dirty="0"/>
          </a:p>
          <a:p>
            <a:r>
              <a:rPr lang="nl-NL" dirty="0"/>
              <a:t>De zaden kunnen dan ver weg van de moederplant kiemen en groeien.</a:t>
            </a:r>
          </a:p>
          <a:p>
            <a:endParaRPr lang="nl-NL" dirty="0"/>
          </a:p>
          <a:p>
            <a:r>
              <a:rPr lang="nl-NL" dirty="0"/>
              <a:t>Een volwassen plant maakt weer nieuwe vruchten en zaden. Zo blijft de soort in stand</a:t>
            </a:r>
          </a:p>
        </p:txBody>
      </p:sp>
    </p:spTree>
    <p:extLst>
      <p:ext uri="{BB962C8B-B14F-4D97-AF65-F5344CB8AC3E}">
        <p14:creationId xmlns:p14="http://schemas.microsoft.com/office/powerpoint/2010/main" val="26249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Vruchten worden voornamelijk verspreid door dieren (</a:t>
            </a:r>
            <a:r>
              <a:rPr lang="nl-NL" dirty="0" err="1"/>
              <a:t>zoöchorie</a:t>
            </a:r>
            <a:r>
              <a:rPr lang="nl-NL" dirty="0"/>
              <a:t>), de wind (</a:t>
            </a:r>
            <a:r>
              <a:rPr lang="nl-NL" dirty="0" err="1"/>
              <a:t>anemochorie</a:t>
            </a:r>
            <a:r>
              <a:rPr lang="nl-NL" dirty="0"/>
              <a:t>), water (</a:t>
            </a:r>
            <a:r>
              <a:rPr lang="nl-NL" dirty="0" err="1"/>
              <a:t>hydrochorie</a:t>
            </a:r>
            <a:r>
              <a:rPr lang="nl-NL" dirty="0"/>
              <a:t>) en bepaalde insecten (</a:t>
            </a:r>
            <a:r>
              <a:rPr lang="nl-NL" dirty="0" err="1"/>
              <a:t>myrmecochorie</a:t>
            </a:r>
            <a:r>
              <a:rPr lang="nl-NL" dirty="0"/>
              <a:t>).</a:t>
            </a:r>
          </a:p>
        </p:txBody>
      </p:sp>
    </p:spTree>
    <p:extLst>
      <p:ext uri="{BB962C8B-B14F-4D97-AF65-F5344CB8AC3E}">
        <p14:creationId xmlns:p14="http://schemas.microsoft.com/office/powerpoint/2010/main" val="151129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vert="horz" lIns="91440" tIns="45720" rIns="91440" bIns="45720" rtlCol="0" anchor="t">
            <a:normAutofit fontScale="77500" lnSpcReduction="20000"/>
          </a:bodyPr>
          <a:lstStyle/>
          <a:p>
            <a:r>
              <a:rPr lang="nl-NL" dirty="0"/>
              <a:t>Zoek de volgende vruchten, maak een foto, ontleed hem en omschrijf de onderdelen </a:t>
            </a:r>
            <a:r>
              <a:rPr lang="nl-NL" dirty="0" err="1"/>
              <a:t>pericarp</a:t>
            </a:r>
            <a:r>
              <a:rPr lang="nl-NL" dirty="0"/>
              <a:t>, </a:t>
            </a:r>
            <a:r>
              <a:rPr lang="nl-NL" dirty="0" err="1"/>
              <a:t>exocarp</a:t>
            </a:r>
            <a:r>
              <a:rPr lang="nl-NL" dirty="0"/>
              <a:t>, </a:t>
            </a:r>
            <a:r>
              <a:rPr lang="nl-NL" dirty="0" err="1"/>
              <a:t>mesocarp</a:t>
            </a:r>
            <a:r>
              <a:rPr lang="nl-NL" dirty="0"/>
              <a:t> en </a:t>
            </a:r>
            <a:r>
              <a:rPr lang="nl-NL" dirty="0" err="1"/>
              <a:t>endocarp</a:t>
            </a:r>
            <a:r>
              <a:rPr lang="nl-NL" dirty="0"/>
              <a:t> :</a:t>
            </a:r>
          </a:p>
          <a:p>
            <a:r>
              <a:rPr lang="nl-NL" b="1" dirty="0" err="1"/>
              <a:t>Eenzadige</a:t>
            </a:r>
            <a:r>
              <a:rPr lang="nl-NL" b="1" dirty="0"/>
              <a:t>/niet openspringende </a:t>
            </a:r>
            <a:r>
              <a:rPr lang="nl-NL" dirty="0">
                <a:sym typeface="Wingdings" pitchFamily="2" charset="2"/>
              </a:rPr>
              <a:t> graanvrucht en noot</a:t>
            </a:r>
          </a:p>
          <a:p>
            <a:r>
              <a:rPr lang="nl-NL" b="1" dirty="0" err="1"/>
              <a:t>Meerzadige</a:t>
            </a:r>
            <a:r>
              <a:rPr lang="nl-NL" b="1" dirty="0"/>
              <a:t>/openspringende</a:t>
            </a:r>
            <a:r>
              <a:rPr lang="nl-NL" dirty="0"/>
              <a:t> </a:t>
            </a:r>
            <a:r>
              <a:rPr lang="nl-NL" dirty="0">
                <a:sym typeface="Wingdings" pitchFamily="2" charset="2"/>
              </a:rPr>
              <a:t> doosvrucht</a:t>
            </a:r>
          </a:p>
          <a:p>
            <a:endParaRPr lang="nl-NL" dirty="0">
              <a:sym typeface="Wingdings" pitchFamily="2" charset="2"/>
            </a:endParaRPr>
          </a:p>
          <a:p>
            <a:r>
              <a:rPr lang="nl-NL" b="1" dirty="0"/>
              <a:t>Vlezige vrucht</a:t>
            </a:r>
          </a:p>
          <a:p>
            <a:endParaRPr lang="nl-NL" dirty="0"/>
          </a:p>
          <a:p>
            <a:endParaRPr lang="nl-NL" dirty="0"/>
          </a:p>
          <a:p>
            <a:endParaRPr lang="nl-NL" dirty="0"/>
          </a:p>
          <a:p>
            <a:endParaRPr lang="nl-NL" dirty="0"/>
          </a:p>
          <a:p>
            <a:r>
              <a:rPr lang="nl-NL" dirty="0"/>
              <a:t>Ga verder met je verslag van vorige week!</a:t>
            </a:r>
          </a:p>
          <a:p>
            <a:endParaRPr lang="nl-NL" dirty="0"/>
          </a:p>
        </p:txBody>
      </p:sp>
    </p:spTree>
    <p:extLst>
      <p:ext uri="{BB962C8B-B14F-4D97-AF65-F5344CB8AC3E}">
        <p14:creationId xmlns:p14="http://schemas.microsoft.com/office/powerpoint/2010/main" val="3836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Vandaag</a:t>
            </a:r>
          </a:p>
        </p:txBody>
      </p:sp>
      <p:sp>
        <p:nvSpPr>
          <p:cNvPr id="3" name="Tijdelijke aanduiding voor inhoud 2"/>
          <p:cNvSpPr>
            <a:spLocks noGrp="1"/>
          </p:cNvSpPr>
          <p:nvPr>
            <p:ph idx="1"/>
          </p:nvPr>
        </p:nvSpPr>
        <p:spPr/>
        <p:txBody>
          <a:bodyPr>
            <a:normAutofit fontScale="92500" lnSpcReduction="10000"/>
          </a:bodyPr>
          <a:lstStyle/>
          <a:p>
            <a:r>
              <a:rPr lang="nl-NL" b="1" dirty="0"/>
              <a:t>Vruchten</a:t>
            </a:r>
            <a:br>
              <a:rPr lang="nl-NL" dirty="0"/>
            </a:br>
            <a:r>
              <a:rPr lang="nl-NL" dirty="0" err="1"/>
              <a:t>Vruchten</a:t>
            </a:r>
            <a:r>
              <a:rPr lang="nl-NL" dirty="0"/>
              <a:t> zijn de organen waar zaden in vervoerd worden.</a:t>
            </a:r>
            <a:br>
              <a:rPr lang="nl-NL" dirty="0"/>
            </a:br>
            <a:br>
              <a:rPr lang="nl-NL" dirty="0"/>
            </a:br>
            <a:r>
              <a:rPr lang="nl-NL" b="1" dirty="0"/>
              <a:t>Het nut van vruchten</a:t>
            </a:r>
            <a:br>
              <a:rPr lang="nl-NL" dirty="0"/>
            </a:br>
            <a:r>
              <a:rPr lang="nl-NL" dirty="0"/>
              <a:t>Na de bevruchting ontstaan zaden en vruchten.</a:t>
            </a:r>
            <a:br>
              <a:rPr lang="nl-NL" dirty="0"/>
            </a:br>
            <a:br>
              <a:rPr lang="nl-NL" dirty="0"/>
            </a:br>
            <a:r>
              <a:rPr lang="nl-NL" b="1" dirty="0"/>
              <a:t>Het nut van zaadverspreiding</a:t>
            </a:r>
            <a:br>
              <a:rPr lang="nl-NL" dirty="0"/>
            </a:br>
            <a:r>
              <a:rPr lang="nl-NL" dirty="0"/>
              <a:t>De zaden kunnen wel of niet in de vrucht opgesloten zitten</a:t>
            </a:r>
          </a:p>
        </p:txBody>
      </p:sp>
    </p:spTree>
    <p:extLst>
      <p:ext uri="{BB962C8B-B14F-4D97-AF65-F5344CB8AC3E}">
        <p14:creationId xmlns:p14="http://schemas.microsoft.com/office/powerpoint/2010/main" val="419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lnSpcReduction="10000"/>
          </a:bodyPr>
          <a:lstStyle/>
          <a:p>
            <a:r>
              <a:rPr lang="nl-NL" dirty="0"/>
              <a:t>Een zaad ontstaat uit een zaadbeginsel.</a:t>
            </a:r>
          </a:p>
          <a:p>
            <a:endParaRPr lang="nl-NL" dirty="0"/>
          </a:p>
          <a:p>
            <a:r>
              <a:rPr lang="nl-NL" dirty="0"/>
              <a:t>Bij bedektzadige planten zit er rond het zaad een omhulling. Bij naaktzadigen zoals naaldbomen is er geen omhulling. Elke bloemsoort maakt zijn eigen typen zaden. Soms zijn het er veel, soms is het er maar één. Voor elk zaad is een stuifmeelkorrel en een eicel nodig.</a:t>
            </a:r>
          </a:p>
        </p:txBody>
      </p:sp>
    </p:spTree>
    <p:extLst>
      <p:ext uri="{BB962C8B-B14F-4D97-AF65-F5344CB8AC3E}">
        <p14:creationId xmlns:p14="http://schemas.microsoft.com/office/powerpoint/2010/main" val="170625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Net als bij zaden maakt elke bloemsoort ook zijn eigen typen vruchten.</a:t>
            </a:r>
            <a:br>
              <a:rPr lang="nl-NL" dirty="0"/>
            </a:br>
            <a:r>
              <a:rPr lang="nl-NL" dirty="0"/>
              <a:t>Sommige vruchten zijn vrij groot, zoals de avocado of meloen.</a:t>
            </a:r>
            <a:br>
              <a:rPr lang="nl-NL" dirty="0"/>
            </a:br>
            <a:r>
              <a:rPr lang="nl-NL" dirty="0"/>
              <a:t>Andere zijn heel klein, zoals de vrucht van de paardenbloem.</a:t>
            </a:r>
          </a:p>
          <a:p>
            <a:endParaRPr lang="nl-NL" dirty="0"/>
          </a:p>
          <a:p>
            <a:r>
              <a:rPr lang="nl-NL" dirty="0"/>
              <a:t>Veel vruchten ontstaan uit vruchtbeginsels.</a:t>
            </a:r>
          </a:p>
        </p:txBody>
      </p:sp>
    </p:spTree>
    <p:extLst>
      <p:ext uri="{BB962C8B-B14F-4D97-AF65-F5344CB8AC3E}">
        <p14:creationId xmlns:p14="http://schemas.microsoft.com/office/powerpoint/2010/main" val="17203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Bij enkele bekende vruchten eten we niet het vruchtbeginsel, maar de bloembodem.</a:t>
            </a:r>
            <a:br>
              <a:rPr lang="nl-NL" dirty="0"/>
            </a:br>
            <a:r>
              <a:rPr lang="nl-NL" dirty="0"/>
              <a:t>Een aardbei bestaat uit een rode bloembodem met daarop hele kleine vruchtjes. Een vruchtje bestaat uit een zaad met een heel dun vruchtvliesje.</a:t>
            </a:r>
          </a:p>
          <a:p>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635134"/>
            <a:ext cx="5066928" cy="211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4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Een appel bestaat ook uit een bloembodem.</a:t>
            </a:r>
            <a:br>
              <a:rPr lang="nl-NL" dirty="0"/>
            </a:br>
            <a:r>
              <a:rPr lang="nl-NL" dirty="0"/>
              <a:t>Het klokhuis is de uitgegroeide stamper.</a:t>
            </a:r>
            <a:br>
              <a:rPr lang="nl-NL" dirty="0"/>
            </a:br>
            <a:br>
              <a:rPr lang="nl-NL" dirty="0"/>
            </a:br>
            <a:endParaRPr lang="nl-NL" dirty="0"/>
          </a:p>
          <a:p>
            <a:pPr marL="0" indent="0">
              <a:buNone/>
            </a:pPr>
            <a:endParaRPr lang="nl-N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40968"/>
            <a:ext cx="6000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6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284984"/>
            <a:ext cx="6381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39552" y="1268760"/>
            <a:ext cx="8136904" cy="1477328"/>
          </a:xfrm>
          <a:prstGeom prst="rect">
            <a:avLst/>
          </a:prstGeom>
          <a:noFill/>
        </p:spPr>
        <p:txBody>
          <a:bodyPr wrap="square" rtlCol="0" anchor="t">
            <a:spAutoFit/>
          </a:bodyPr>
          <a:lstStyle/>
          <a:p>
            <a:r>
              <a:rPr lang="nl-NL" dirty="0"/>
              <a:t>Het kost een plant veel energie om vruchten te maken. Waarom gebeurt dat dan eigenlijk? </a:t>
            </a:r>
          </a:p>
          <a:p>
            <a:endParaRPr lang="nl-NL" dirty="0"/>
          </a:p>
          <a:p>
            <a:br>
              <a:rPr lang="nl-NL" dirty="0"/>
            </a:br>
            <a:r>
              <a:rPr lang="nl-NL" dirty="0"/>
              <a:t>In de afbeelding zie je verschillende vormen van </a:t>
            </a:r>
            <a:r>
              <a:rPr lang="nl-NL" b="1" dirty="0"/>
              <a:t>vruchtverspreiding</a:t>
            </a:r>
            <a:r>
              <a:rPr lang="nl-NL" dirty="0"/>
              <a:t>.</a:t>
            </a:r>
          </a:p>
        </p:txBody>
      </p:sp>
    </p:spTree>
    <p:extLst>
      <p:ext uri="{BB962C8B-B14F-4D97-AF65-F5344CB8AC3E}">
        <p14:creationId xmlns:p14="http://schemas.microsoft.com/office/powerpoint/2010/main" val="25695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Lagen van de vrucht</a:t>
            </a:r>
          </a:p>
        </p:txBody>
      </p:sp>
      <p:sp>
        <p:nvSpPr>
          <p:cNvPr id="3" name="Tijdelijke aanduiding voor inhoud 2"/>
          <p:cNvSpPr>
            <a:spLocks noGrp="1"/>
          </p:cNvSpPr>
          <p:nvPr>
            <p:ph idx="1"/>
          </p:nvPr>
        </p:nvSpPr>
        <p:spPr/>
        <p:txBody>
          <a:bodyPr>
            <a:normAutofit fontScale="85000" lnSpcReduction="10000"/>
          </a:bodyPr>
          <a:lstStyle/>
          <a:p>
            <a:r>
              <a:rPr lang="nl-NL" dirty="0"/>
              <a:t>Het </a:t>
            </a:r>
            <a:r>
              <a:rPr lang="nl-NL" b="1" dirty="0" err="1"/>
              <a:t>pericarp</a:t>
            </a:r>
            <a:r>
              <a:rPr lang="nl-NL" dirty="0"/>
              <a:t> van een vrucht vormt de vruchtwand bij zaadplanten en bestaat uit de volgende drie lagen:</a:t>
            </a:r>
          </a:p>
          <a:p>
            <a:endParaRPr lang="nl-NL" dirty="0"/>
          </a:p>
          <a:p>
            <a:r>
              <a:rPr lang="nl-NL" b="1" dirty="0" err="1"/>
              <a:t>Exocarp</a:t>
            </a:r>
            <a:r>
              <a:rPr lang="nl-NL" dirty="0"/>
              <a:t>. De buitenste laag. Bij onder andere de perzik en sinaasappel de schil genoemd.</a:t>
            </a:r>
          </a:p>
          <a:p>
            <a:r>
              <a:rPr lang="nl-NL" b="1" dirty="0" err="1"/>
              <a:t>Mesocarp</a:t>
            </a:r>
            <a:r>
              <a:rPr lang="nl-NL" dirty="0"/>
              <a:t>. Het vruchtvlees of een deel van het vruchtvlees. Bij de sinaasappel het witte gedeelte om het vruchtvlees.</a:t>
            </a:r>
          </a:p>
          <a:p>
            <a:r>
              <a:rPr lang="nl-NL" b="1" dirty="0" err="1"/>
              <a:t>Endocarp</a:t>
            </a:r>
            <a:r>
              <a:rPr lang="nl-NL" dirty="0"/>
              <a:t>. Bijvoorbeeld de stenige wand van een perzikpit, kersenpit, pruimenpit of die van de bramenpitjes. In de pit zit het eigenlijke zaad.</a:t>
            </a:r>
          </a:p>
        </p:txBody>
      </p:sp>
    </p:spTree>
    <p:extLst>
      <p:ext uri="{BB962C8B-B14F-4D97-AF65-F5344CB8AC3E}">
        <p14:creationId xmlns:p14="http://schemas.microsoft.com/office/powerpoint/2010/main" val="5242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De lagen van het </a:t>
            </a:r>
            <a:r>
              <a:rPr lang="nl-NL" dirty="0" err="1"/>
              <a:t>pericarp</a:t>
            </a:r>
            <a:r>
              <a:rPr lang="nl-NL" dirty="0"/>
              <a:t> kunnen even dik zijn en:</a:t>
            </a:r>
          </a:p>
          <a:p>
            <a:r>
              <a:rPr lang="nl-NL" dirty="0"/>
              <a:t>vlezig (bes),</a:t>
            </a:r>
          </a:p>
          <a:p>
            <a:r>
              <a:rPr lang="nl-NL" dirty="0"/>
              <a:t>met een droge en niet </a:t>
            </a:r>
            <a:r>
              <a:rPr lang="nl-NL" dirty="0" err="1"/>
              <a:t>verhoute</a:t>
            </a:r>
            <a:r>
              <a:rPr lang="nl-NL" dirty="0"/>
              <a:t> wand (doosvrucht) </a:t>
            </a:r>
          </a:p>
          <a:p>
            <a:r>
              <a:rPr lang="nl-NL" dirty="0" err="1"/>
              <a:t>verhout</a:t>
            </a:r>
            <a:r>
              <a:rPr lang="nl-NL" dirty="0"/>
              <a:t> (noot)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005064"/>
            <a:ext cx="3219822" cy="239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6540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7" ma:contentTypeDescription="Een nieuw document maken." ma:contentTypeScope="" ma:versionID="3987f2e70c8afd74ee6c579d4fd1f5fd">
  <xsd:schema xmlns:xsd="http://www.w3.org/2001/XMLSchema" xmlns:xs="http://www.w3.org/2001/XMLSchema" xmlns:p="http://schemas.microsoft.com/office/2006/metadata/properties" xmlns:ns3="c2e09757-d42c-4fcd-ae27-c71d4b258210" targetNamespace="http://schemas.microsoft.com/office/2006/metadata/properties" ma:root="true" ma:fieldsID="092e3b75000aed4073912aba6db82d9c" ns3:_="">
    <xsd:import namespace="c2e09757-d42c-4fcd-ae27-c71d4b2582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8013C9-9E4F-4EB8-A707-2306CCE9D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2506A3-DBAE-4294-99D4-ABD25CEB2057}">
  <ds:schemaRefs>
    <ds:schemaRef ds:uri="http://schemas.microsoft.com/sharepoint/v3/contenttype/forms"/>
  </ds:schemaRefs>
</ds:datastoreItem>
</file>

<file path=customXml/itemProps3.xml><?xml version="1.0" encoding="utf-8"?>
<ds:datastoreItem xmlns:ds="http://schemas.openxmlformats.org/officeDocument/2006/customXml" ds:itemID="{113E251E-54A7-4E86-AD34-585F6CE84B49}">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c2e09757-d42c-4fcd-ae27-c71d4b25821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TotalTime>
  <Words>420</Words>
  <Application>Microsoft Office PowerPoint</Application>
  <PresentationFormat>Diavoorstelling (4:3)</PresentationFormat>
  <Paragraphs>75</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Times New Roman</vt:lpstr>
      <vt:lpstr>Wingdings</vt:lpstr>
      <vt:lpstr>Kantoorthema</vt:lpstr>
      <vt:lpstr>Bloemen, vruchten zaden</vt:lpstr>
      <vt:lpstr>Vandaag</vt:lpstr>
      <vt:lpstr>PowerPoint-presentatie</vt:lpstr>
      <vt:lpstr>PowerPoint-presentatie</vt:lpstr>
      <vt:lpstr>PowerPoint-presentatie</vt:lpstr>
      <vt:lpstr>PowerPoint-presentatie</vt:lpstr>
      <vt:lpstr>PowerPoint-presentatie</vt:lpstr>
      <vt:lpstr>Lagen van de vrucht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Bloemen, vruchten zaden</dc:title>
  <dc:creator>admin</dc:creator>
  <cp:lastModifiedBy>Regien Mendel - ten Napel</cp:lastModifiedBy>
  <cp:revision>20</cp:revision>
  <cp:lastPrinted>2019-11-22T09:01:58Z</cp:lastPrinted>
  <dcterms:created xsi:type="dcterms:W3CDTF">2019-11-15T12:41:02Z</dcterms:created>
  <dcterms:modified xsi:type="dcterms:W3CDTF">2019-11-22T09:15:37Z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